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210 Gulim 050"/>
      <p:regular r:id="rId23"/>
    </p:embeddedFont>
    <p:embeddedFont>
      <p:font typeface="210 Gulim 030"/>
      <p:regular r:id="rId24"/>
    </p:embeddedFont>
    <p:embeddedFont>
      <p:font typeface="210 Gulim 070"/>
      <p:regular r:id="rId25"/>
    </p:embeddedFont>
    <p:embeddedFont>
      <p:font typeface="210 Gulim 090"/>
      <p:regular r:id="rId26"/>
    </p:embeddedFont>
    <p:embeddedFont>
      <p:font typeface="Pretendard Light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24" Target="fonts/font2.fntdata" Type="http://schemas.openxmlformats.org/officeDocument/2006/relationships/font"/><Relationship Id="rId25" Target="fonts/font3.fntdata" Type="http://schemas.openxmlformats.org/officeDocument/2006/relationships/font"/><Relationship Id="rId26" Target="fonts/font4.fntdata" Type="http://schemas.openxmlformats.org/officeDocument/2006/relationships/font"/><Relationship Id="rId27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9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0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1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4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45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6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4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17.png" Type="http://schemas.openxmlformats.org/officeDocument/2006/relationships/image"/><Relationship Id="rId12" Target="../media/image24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15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1.png" Type="http://schemas.openxmlformats.org/officeDocument/2006/relationships/image"/><Relationship Id="rId12" Target="../media/image19.png" Type="http://schemas.openxmlformats.org/officeDocument/2006/relationships/image"/><Relationship Id="rId13" Target="../media/image26.png" Type="http://schemas.openxmlformats.org/officeDocument/2006/relationships/image"/><Relationship Id="rId14" Target="../media/image15.png" Type="http://schemas.openxmlformats.org/officeDocument/2006/relationships/image"/><Relationship Id="rId15" Target="../media/image27.png" Type="http://schemas.openxmlformats.org/officeDocument/2006/relationships/image"/><Relationship Id="rId16" Target="../media/image17.png" Type="http://schemas.openxmlformats.org/officeDocument/2006/relationships/image"/><Relationship Id="rId17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25.png" Type="http://schemas.openxmlformats.org/officeDocument/2006/relationships/image"/><Relationship Id="rId6" Target="../media/image14.png" Type="http://schemas.openxmlformats.org/officeDocument/2006/relationships/image"/><Relationship Id="rId7" Target="../media/image4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JavaFramework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25730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지브리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사이트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프로젝트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발표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PPT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81915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74900" y="8801100"/>
            <a:ext cx="228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김은비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박한별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2184400"/>
            <a:ext cx="10071100" cy="571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2260600"/>
            <a:ext cx="8128000" cy="2527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112000"/>
            <a:ext cx="467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회원가입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7531100"/>
            <a:ext cx="71374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@RequestParam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HTML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폼의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input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파라미터로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자동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바인딩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trim().isEmpty()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앞뒤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공백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빈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문자열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검사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Model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컨트롤러에서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전달하는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</a:p>
          <a:p>
            <a:pPr algn="l" lvl="0">
              <a:lnSpc>
                <a:spcPct val="13944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검증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실패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즉시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return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조기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종료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9000" y="2260600"/>
            <a:ext cx="8255000" cy="697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6070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UserService.java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회원가입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543800"/>
            <a:ext cx="7137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중복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검사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ID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가입된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사용자가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객체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생성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입력받은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정보로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User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엔티티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생성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저장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Repository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DB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저장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결과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반환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성공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실패를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boolean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반환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2260600"/>
            <a:ext cx="9359900" cy="5080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112000"/>
            <a:ext cx="467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7708900"/>
            <a:ext cx="71374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HttpSession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서버에서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클라이언트별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상태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정보를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유지하는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session.setAttribute()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세션에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저장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상태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유지용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  <a:p>
            <a:pPr algn="l" lvl="0">
              <a:lnSpc>
                <a:spcPct val="1394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redirect:/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새로운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HTTP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요청으로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리다이렉트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2413000"/>
            <a:ext cx="11188700" cy="464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4673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UserService.java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543800"/>
            <a:ext cx="7137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findByLoginId()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Spring Data JPA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자동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생성하는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Optional&lt;User&gt;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null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안전성을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위한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래퍼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클래스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isPresent()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Optional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값이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get()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Optional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실제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User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00" y="2159000"/>
            <a:ext cx="10160000" cy="416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3600" y="6388100"/>
            <a:ext cx="7683500" cy="297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112000"/>
            <a:ext cx="6070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HomeController.java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카테고리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필터링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7543800"/>
            <a:ext cx="71374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@RequestParam(required = false)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선택적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파라미터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조건부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쿼리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categoryId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유무에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Repository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호출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HashMap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ID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파일명을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매핑하는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자료구조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ImageUtil.getImageName()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파일명으로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변환하는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유틸리티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4600" y="2197100"/>
            <a:ext cx="8267700" cy="731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4864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ReviewController.java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리뷰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작성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708900"/>
            <a:ext cx="7137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session.getAttribute()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세션에서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저장된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조회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findById().orElse(null)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Optional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안전한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데이터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조회</a:t>
            </a:r>
          </a:p>
          <a:p>
            <a:pPr algn="l" lvl="0">
              <a:lnSpc>
                <a:spcPct val="12865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엔티티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연관관계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review.setAnimation(animation)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2387600"/>
            <a:ext cx="10033000" cy="659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445500" y="6565900"/>
            <a:ext cx="8674100" cy="2476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483600" y="6667500"/>
            <a:ext cx="977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210 Gulim 090"/>
              </a:rPr>
              <a:t>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0" y="7112000"/>
            <a:ext cx="60706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ReviewController.java -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리뷰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수정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권한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70"/>
              </a:rPr>
              <a:t>검증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9000" y="7708900"/>
            <a:ext cx="7137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@PathVariable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URL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경로의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변수를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메서드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파라미터로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바인딩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단계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권한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50"/>
              </a:rPr>
              <a:t>검증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→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리소스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존재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→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소유권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</a:t>
            </a:r>
          </a:p>
          <a:p>
            <a:pPr algn="l" lvl="0">
              <a:lnSpc>
                <a:spcPct val="12865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50"/>
              </a:rPr>
              <a:t>equals()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객체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동등성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(ID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값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지브리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게시판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사이트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6388100"/>
            <a:ext cx="35560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58928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개요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572000"/>
            <a:ext cx="1079500" cy="1079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33500" y="4889500"/>
            <a:ext cx="1054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5100" y="47498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23900" y="6388100"/>
            <a:ext cx="3556000" cy="25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423900" y="5892800"/>
            <a:ext cx="2463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코드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분석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시연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23900" y="4572000"/>
            <a:ext cx="1079500" cy="1079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449300" y="48895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50900" y="47498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46700" y="6388100"/>
            <a:ext cx="3556000" cy="25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346700" y="58928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46700" y="4572000"/>
            <a:ext cx="1079500" cy="10795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372100" y="48895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73700" y="47498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85300" y="6400800"/>
            <a:ext cx="3556000" cy="2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9385300" y="59055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구조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85300" y="4597400"/>
            <a:ext cx="1079500" cy="1079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9410700" y="49022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12300" y="4775200"/>
            <a:ext cx="838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150100"/>
            <a:ext cx="14084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지브리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스튜디오에서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Light"/>
              </a:rPr>
              <a:t>제작한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00" b="true" i="false" u="sng" strike="noStrike">
                <a:solidFill>
                  <a:srgbClr val="D94925"/>
                </a:solidFill>
                <a:ea typeface="210 Gulim 030"/>
              </a:rPr>
              <a:t>모든</a:t>
            </a:r>
            <a:r>
              <a:rPr lang="en-US" sz="2100" b="true" i="false" u="sng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sng" strike="noStrike">
                <a:solidFill>
                  <a:srgbClr val="D94925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극장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장편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TV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단편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)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분류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사용자들이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애니메이션에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대한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감상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및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리뷰를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자유롭게</a:t>
            </a:r>
            <a:r>
              <a:rPr lang="en-US" sz="2100" b="true" i="false" u="none" strike="noStrike">
                <a:solidFill>
                  <a:srgbClr val="D94925"/>
                </a:solidFill>
                <a:latin typeface="210 Gulim 030"/>
              </a:rPr>
              <a:t> </a:t>
            </a:r>
            <a:r>
              <a:rPr lang="ko-KR" sz="2100" b="true" i="false" u="none" strike="noStrike">
                <a:solidFill>
                  <a:srgbClr val="D94925"/>
                </a:solidFill>
                <a:ea typeface="210 Gulim 030"/>
              </a:rPr>
              <a:t>작성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하고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공유할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웹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게시판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프로젝트</a:t>
            </a:r>
          </a:p>
          <a:p>
            <a:pPr algn="ctr" lvl="0">
              <a:lnSpc>
                <a:spcPct val="1494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사용자는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인증되며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로그인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후에는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애니메이션을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선택하여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리뷰를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조회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수정</a:t>
            </a:r>
            <a:r>
              <a:rPr lang="en-US" sz="2100" b="false" i="false" u="sng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2100" b="false" i="false" u="sng" strike="noStrike">
                <a:solidFill>
                  <a:srgbClr val="000000"/>
                </a:solidFill>
                <a:ea typeface="210 Gulim 030"/>
              </a:rPr>
              <a:t>삭제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프로젝트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개요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581400" y="4965700"/>
            <a:ext cx="1116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지브리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게시판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 '</a:t>
            </a:r>
            <a:r>
              <a:rPr lang="ko-KR" sz="3500" b="false" i="false" u="none" strike="noStrike">
                <a:solidFill>
                  <a:srgbClr val="000000"/>
                </a:solidFill>
                <a:ea typeface="210 Gulim 050"/>
              </a:rPr>
              <a:t>지브리뷰</a:t>
            </a: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'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223000" y="2501900"/>
            <a:ext cx="4127500" cy="679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5880100"/>
            <a:ext cx="67056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46300" y="5016500"/>
            <a:ext cx="1168400" cy="1168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28800" y="6057900"/>
            <a:ext cx="182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로그인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3213100"/>
            <a:ext cx="41529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19800" y="3352800"/>
            <a:ext cx="965200" cy="965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048500" y="36195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회원가입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67400" y="5283200"/>
            <a:ext cx="4152900" cy="1244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19800" y="5422900"/>
            <a:ext cx="965200" cy="965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048500" y="56896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로그인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7340600"/>
            <a:ext cx="4152900" cy="1244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19800" y="7480300"/>
            <a:ext cx="965200" cy="965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048500" y="77470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로그아웃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3213100"/>
            <a:ext cx="6362700" cy="12573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972800" y="36703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이름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ID,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비밀번호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668000" y="5270500"/>
            <a:ext cx="6362700" cy="12573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972800" y="57277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ID,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비밀번호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세션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유지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7340600"/>
            <a:ext cx="6362700" cy="1257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972800" y="77978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세션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종료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946900" y="2489200"/>
            <a:ext cx="2679700" cy="6794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5080000"/>
            <a:ext cx="939800" cy="812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828800" y="5892800"/>
            <a:ext cx="18288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애니메이션</a:t>
            </a:r>
          </a:p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관련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67400" y="3924300"/>
            <a:ext cx="4152900" cy="1244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83300" y="4178300"/>
            <a:ext cx="736600" cy="736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883400" y="43307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목록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조회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67400" y="6604000"/>
            <a:ext cx="4152900" cy="1244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83300" y="6858000"/>
            <a:ext cx="736600" cy="736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845300" y="7010400"/>
            <a:ext cx="3022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애니메이션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상세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페이지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668000" y="3911600"/>
            <a:ext cx="6362700" cy="12573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972800" y="43688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조회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단편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극장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TV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0" y="6591300"/>
            <a:ext cx="6362700" cy="1257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972800" y="6870700"/>
            <a:ext cx="58039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설명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공개일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</a:p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목록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98900" y="5880100"/>
            <a:ext cx="990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765800" y="2501900"/>
            <a:ext cx="5041900" cy="679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5092700"/>
            <a:ext cx="67056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89500" y="6743700"/>
            <a:ext cx="67056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72200" y="3086100"/>
            <a:ext cx="965200" cy="965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959600" y="3378200"/>
            <a:ext cx="3263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2794000"/>
            <a:ext cx="6362700" cy="1257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972800" y="32512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선택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-&gt;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+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내용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입력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2794000"/>
            <a:ext cx="4152900" cy="1244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3073400"/>
            <a:ext cx="685800" cy="711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048500" y="32004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작성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8100" y="4470400"/>
            <a:ext cx="2857500" cy="2857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24100" y="5219700"/>
            <a:ext cx="838200" cy="7493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828800" y="6057900"/>
            <a:ext cx="1828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관련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67400" y="4457700"/>
            <a:ext cx="4152900" cy="1244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4737100"/>
            <a:ext cx="685800" cy="7112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048500" y="48641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상세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67400" y="6134100"/>
            <a:ext cx="4152900" cy="1244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6413500"/>
            <a:ext cx="685800" cy="7112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048500" y="65405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수정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67400" y="7797800"/>
            <a:ext cx="4152900" cy="1244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8064500"/>
            <a:ext cx="685800" cy="7112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7048500" y="8204200"/>
            <a:ext cx="2743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리뷰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삭제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68000" y="4470400"/>
            <a:ext cx="6362700" cy="1257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972800" y="49276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제목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내용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표시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6121400"/>
            <a:ext cx="6362700" cy="12573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0972800" y="65786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수정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68000" y="7772400"/>
            <a:ext cx="6362700" cy="12573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0972800" y="8229600"/>
            <a:ext cx="5803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삭제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(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2400300"/>
            <a:ext cx="5257800" cy="685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98700" y="25273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1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정규화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79600" y="3175000"/>
            <a:ext cx="4102100" cy="5994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26300" y="3949700"/>
            <a:ext cx="9753600" cy="152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23100" y="3619500"/>
            <a:ext cx="5346700" cy="800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213600" y="37084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5900" y="4699000"/>
            <a:ext cx="857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리뷰가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개면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(</a:t>
            </a:r>
            <a:r>
              <a:rPr lang="ko-KR" sz="1600" b="false" i="false" u="none" strike="noStrike">
                <a:solidFill>
                  <a:srgbClr val="C2C2C2"/>
                </a:solidFill>
                <a:ea typeface="210 Gulim 030"/>
              </a:rPr>
              <a:t>제목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, </a:t>
            </a:r>
            <a:r>
              <a:rPr lang="ko-KR" sz="1600" b="false" i="false" u="none" strike="noStrike">
                <a:solidFill>
                  <a:srgbClr val="C2C2C2"/>
                </a:solidFill>
                <a:ea typeface="210 Gulim 030"/>
              </a:rPr>
              <a:t>감독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C2C2C2"/>
                </a:solidFill>
                <a:ea typeface="210 Gulim 030"/>
              </a:rPr>
              <a:t>등</a:t>
            </a:r>
            <a:r>
              <a:rPr lang="en-US" sz="1600" b="false" i="false" u="none" strike="noStrike">
                <a:solidFill>
                  <a:srgbClr val="C2C2C2"/>
                </a:solidFill>
                <a:latin typeface="210 Gulim 030"/>
              </a:rPr>
              <a:t>)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중복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저장된다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61300" y="37846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데이터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중복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및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저장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공간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낭비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26300" y="6667500"/>
            <a:ext cx="9753600" cy="152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23100" y="6337300"/>
            <a:ext cx="5346700" cy="800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073900" y="64262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35900" y="7416800"/>
            <a:ext cx="857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이름을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수정하려면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모든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행을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수정해야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한다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61300" y="65024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수정</a:t>
            </a:r>
            <a:r>
              <a:rPr lang="en-US" sz="2200" b="false" i="false" u="none" strike="noStrike">
                <a:solidFill>
                  <a:srgbClr val="D94925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D94925"/>
                </a:solidFill>
                <a:ea typeface="210 Gulim 070"/>
              </a:rPr>
              <a:t>이상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68800" y="74041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70739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56100" y="71755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78400" y="79756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분리</a:t>
            </a:r>
          </a:p>
          <a:p>
            <a:pPr algn="l" lvl="0">
              <a:lnSpc>
                <a:spcPct val="141100"/>
              </a:lnSpc>
            </a:pP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1. Animation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애니메이션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  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2. User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  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3. Review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: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리뷰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정보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03800" y="72390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부분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함수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종속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제거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02100" y="2565400"/>
            <a:ext cx="10096500" cy="3810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981700" y="2692400"/>
            <a:ext cx="6324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2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정규화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35500" y="3403600"/>
            <a:ext cx="901700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구조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68800" y="74041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70739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56100" y="71755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78400" y="8153400"/>
            <a:ext cx="85725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카테고리를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문자열로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저장해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오타로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인한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오류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방지를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위해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카테고리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테이블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생성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03800" y="72390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이행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함수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종속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제거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35300" y="2565400"/>
            <a:ext cx="12230100" cy="3810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238500" y="3467100"/>
            <a:ext cx="11798300" cy="2692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981700" y="2692400"/>
            <a:ext cx="6324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제</a:t>
            </a: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3</a:t>
            </a:r>
            <a:r>
              <a:rPr lang="ko-KR" sz="2800" b="false" i="false" u="none" strike="noStrike" spc="100">
                <a:solidFill>
                  <a:srgbClr val="000000"/>
                </a:solidFill>
                <a:ea typeface="210 Gulim 050"/>
              </a:rPr>
              <a:t>정규화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